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50" r:id="rId2"/>
    <p:sldMasterId id="2147483651" r:id="rId3"/>
  </p:sldMasterIdLst>
  <p:notesMasterIdLst>
    <p:notesMasterId r:id="rId5"/>
  </p:notesMasterIdLst>
  <p:handoutMasterIdLst>
    <p:handoutMasterId r:id="rId6"/>
  </p:handoutMasterIdLst>
  <p:sldIdLst>
    <p:sldId id="256" r:id="rId4"/>
  </p:sldIdLst>
  <p:sldSz cx="35999738" cy="35999738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10">
          <p15:clr>
            <a:srgbClr val="A4A3A4"/>
          </p15:clr>
        </p15:guide>
        <p15:guide id="2" orient="horz" pos="22184">
          <p15:clr>
            <a:srgbClr val="A4A3A4"/>
          </p15:clr>
        </p15:guide>
        <p15:guide id="3" pos="484">
          <p15:clr>
            <a:srgbClr val="A4A3A4"/>
          </p15:clr>
        </p15:guide>
        <p15:guide id="4" pos="7466">
          <p15:clr>
            <a:srgbClr val="A4A3A4"/>
          </p15:clr>
        </p15:guide>
        <p15:guide id="5" pos="7830">
          <p15:clr>
            <a:srgbClr val="A4A3A4"/>
          </p15:clr>
        </p15:guide>
        <p15:guide id="6" pos="22157">
          <p15:clr>
            <a:srgbClr val="A4A3A4"/>
          </p15:clr>
        </p15:guide>
        <p15:guide id="7" pos="14811">
          <p15:clr>
            <a:srgbClr val="A4A3A4"/>
          </p15:clr>
        </p15:guide>
        <p15:guide id="8" pos="151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0066FF"/>
    <a:srgbClr val="FFFFFF"/>
    <a:srgbClr val="F8F8F8"/>
    <a:srgbClr val="3399FF"/>
    <a:srgbClr val="CC0000"/>
    <a:srgbClr val="993300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70" autoAdjust="0"/>
    <p:restoredTop sz="99612" autoAdjust="0"/>
  </p:normalViewPr>
  <p:slideViewPr>
    <p:cSldViewPr snapToGrid="0" snapToObjects="1">
      <p:cViewPr varScale="1">
        <p:scale>
          <a:sx n="19" d="100"/>
          <a:sy n="19" d="100"/>
        </p:scale>
        <p:origin x="2083" y="58"/>
      </p:cViewPr>
      <p:guideLst>
        <p:guide orient="horz" pos="3310"/>
        <p:guide orient="horz" pos="22184"/>
        <p:guide pos="484"/>
        <p:guide pos="7466"/>
        <p:guide pos="7830"/>
        <p:guide pos="22157"/>
        <p:guide pos="14811"/>
        <p:guide pos="1517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36" d="100"/>
          <a:sy n="36" d="100"/>
        </p:scale>
        <p:origin x="-2376" y="-91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AD2AD-1315-46E7-B1B1-7215DC0D8137}" type="datetimeFigureOut">
              <a:rPr lang="en-US" smtClean="0"/>
              <a:pPr/>
              <a:t>5/17/2018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BA172-8A61-4F59-8000-9A57B0113E8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67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587" y="0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50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857375" y="720725"/>
            <a:ext cx="360045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50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0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9474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50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Arial" charset="0"/>
              </a:defRPr>
            </a:lvl1pPr>
          </a:lstStyle>
          <a:p>
            <a:fld id="{5C932E53-BC22-461C-89D5-D30DCF77822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3383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7DB79F-FB48-47C5-BA3A-147A2B91DA7D}" type="slidenum">
              <a:rPr lang="en-US"/>
              <a:pPr/>
              <a:t>1</a:t>
            </a:fld>
            <a:endParaRPr lang="en-US"/>
          </a:p>
        </p:txBody>
      </p:sp>
      <p:sp>
        <p:nvSpPr>
          <p:cNvPr id="151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1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14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38" y="11183938"/>
            <a:ext cx="30599062" cy="7715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675" y="20399375"/>
            <a:ext cx="25198388" cy="92011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8258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900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77925" y="915988"/>
            <a:ext cx="8596313" cy="342963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7400" y="915988"/>
            <a:ext cx="25638125" cy="342963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9713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38" y="11183938"/>
            <a:ext cx="30599062" cy="7715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675" y="20399375"/>
            <a:ext cx="25198388" cy="92011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37361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2576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213" y="23133050"/>
            <a:ext cx="30600650" cy="7150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3213" y="15257463"/>
            <a:ext cx="30600650" cy="78755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81814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350" y="5254625"/>
            <a:ext cx="4013200" cy="29962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33950" y="5254625"/>
            <a:ext cx="4014788" cy="29962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487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41450"/>
            <a:ext cx="32399288" cy="60007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0225" y="8058150"/>
            <a:ext cx="1590516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0225" y="11417300"/>
            <a:ext cx="1590516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88000" y="8058150"/>
            <a:ext cx="1591151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88000" y="11417300"/>
            <a:ext cx="1591151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5121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76294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0319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33513"/>
            <a:ext cx="11842750" cy="60991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74775" y="1433513"/>
            <a:ext cx="20124738" cy="307244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0225" y="7532688"/>
            <a:ext cx="11842750" cy="24625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3069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77513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6438" y="25199975"/>
            <a:ext cx="21599525" cy="29749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056438" y="3216275"/>
            <a:ext cx="21599525" cy="21599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56438" y="28174950"/>
            <a:ext cx="21599525" cy="42243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9327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94326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73163" y="1392238"/>
            <a:ext cx="8601075" cy="338248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392238"/>
            <a:ext cx="25652413" cy="338248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35394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38" y="11183938"/>
            <a:ext cx="30599062" cy="7715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675" y="20399375"/>
            <a:ext cx="25198388" cy="92011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50345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9429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213" y="23133050"/>
            <a:ext cx="30600650" cy="7150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3213" y="15257463"/>
            <a:ext cx="30600650" cy="78755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48050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8325" y="5254625"/>
            <a:ext cx="17225963" cy="29962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946688" y="5254625"/>
            <a:ext cx="17227550" cy="299624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27249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41450"/>
            <a:ext cx="32399288" cy="60007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0225" y="8058150"/>
            <a:ext cx="1590516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0225" y="11417300"/>
            <a:ext cx="1590516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88000" y="8058150"/>
            <a:ext cx="1591151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88000" y="11417300"/>
            <a:ext cx="1591151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954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5337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3219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213" y="23133050"/>
            <a:ext cx="30600650" cy="7150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3213" y="15257463"/>
            <a:ext cx="30600650" cy="78755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25043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33513"/>
            <a:ext cx="11842750" cy="60991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74775" y="1433513"/>
            <a:ext cx="20124738" cy="307244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0225" y="7532688"/>
            <a:ext cx="11842750" cy="24625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967330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6438" y="25199975"/>
            <a:ext cx="21599525" cy="29749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056438" y="3216275"/>
            <a:ext cx="21599525" cy="21599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56438" y="28174950"/>
            <a:ext cx="21599525" cy="42243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46802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80119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23950" y="1392238"/>
            <a:ext cx="8650288" cy="338248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8325" y="1392238"/>
            <a:ext cx="25803225" cy="338248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924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87400" y="5245100"/>
            <a:ext cx="5454650" cy="29967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4450" y="5245100"/>
            <a:ext cx="5456238" cy="29967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102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41450"/>
            <a:ext cx="32399288" cy="60007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00225" y="8058150"/>
            <a:ext cx="1590516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0225" y="11417300"/>
            <a:ext cx="1590516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88000" y="8058150"/>
            <a:ext cx="15911513" cy="3359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88000" y="11417300"/>
            <a:ext cx="15911513" cy="207406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2627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7444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0480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0225" y="1433513"/>
            <a:ext cx="11842750" cy="60991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74775" y="1433513"/>
            <a:ext cx="20124738" cy="307244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0225" y="7532688"/>
            <a:ext cx="11842750" cy="246253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8832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6438" y="25199975"/>
            <a:ext cx="21599525" cy="29749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056438" y="3216275"/>
            <a:ext cx="21599525" cy="21599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56438" y="28174950"/>
            <a:ext cx="21599525" cy="42243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0734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52" name="Rectangle 36"/>
          <p:cNvSpPr>
            <a:spLocks noChangeArrowheads="1"/>
          </p:cNvSpPr>
          <p:nvPr userDrawn="1"/>
        </p:nvSpPr>
        <p:spPr bwMode="auto">
          <a:xfrm>
            <a:off x="0" y="0"/>
            <a:ext cx="35999738" cy="4449763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49" name="Rectangle 33"/>
          <p:cNvSpPr>
            <a:spLocks noChangeArrowheads="1"/>
          </p:cNvSpPr>
          <p:nvPr userDrawn="1"/>
        </p:nvSpPr>
        <p:spPr bwMode="auto">
          <a:xfrm>
            <a:off x="766763" y="5249863"/>
            <a:ext cx="11083925" cy="29962475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30" name="Text Box 14"/>
          <p:cNvSpPr txBox="1">
            <a:spLocks noChangeArrowheads="1"/>
          </p:cNvSpPr>
          <p:nvPr userDrawn="1"/>
        </p:nvSpPr>
        <p:spPr bwMode="auto">
          <a:xfrm>
            <a:off x="766763" y="35482213"/>
            <a:ext cx="2365375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400" b="1">
                <a:solidFill>
                  <a:schemeClr val="bg2"/>
                </a:solidFill>
              </a:rPr>
              <a:t>TEMPLATE DESIGN © 2008</a:t>
            </a:r>
          </a:p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800" b="1">
                <a:solidFill>
                  <a:schemeClr val="bg2"/>
                </a:solidFill>
              </a:rPr>
              <a:t>www.PosterPresentations.com</a:t>
            </a:r>
          </a:p>
        </p:txBody>
      </p:sp>
      <p:sp>
        <p:nvSpPr>
          <p:cNvPr id="86031" name="Rectangle 15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915988"/>
            <a:ext cx="34386838" cy="240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4857" tIns="37421" rIns="74857" bIns="3742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6032" name="Rectangle 16"/>
          <p:cNvSpPr>
            <a:spLocks noGrp="1" noChangeArrowheads="1"/>
          </p:cNvSpPr>
          <p:nvPr>
            <p:ph type="body" idx="1"/>
          </p:nvPr>
        </p:nvSpPr>
        <p:spPr bwMode="auto">
          <a:xfrm>
            <a:off x="787400" y="5245100"/>
            <a:ext cx="11063288" cy="29967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4346" tIns="374346" rIns="374346" bIns="3743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6041" name="Rectangle 25"/>
          <p:cNvSpPr>
            <a:spLocks noChangeArrowheads="1"/>
          </p:cNvSpPr>
          <p:nvPr userDrawn="1"/>
        </p:nvSpPr>
        <p:spPr bwMode="auto">
          <a:xfrm>
            <a:off x="0" y="0"/>
            <a:ext cx="35999738" cy="35999738"/>
          </a:xfrm>
          <a:prstGeom prst="rect">
            <a:avLst/>
          </a:prstGeom>
          <a:noFill/>
          <a:ln w="31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56" name="Rectangle 40"/>
          <p:cNvSpPr>
            <a:spLocks noChangeArrowheads="1"/>
          </p:cNvSpPr>
          <p:nvPr userDrawn="1"/>
        </p:nvSpPr>
        <p:spPr bwMode="auto">
          <a:xfrm>
            <a:off x="24090313" y="5249863"/>
            <a:ext cx="11083925" cy="29962475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57" name="Rectangle 41"/>
          <p:cNvSpPr>
            <a:spLocks noChangeArrowheads="1"/>
          </p:cNvSpPr>
          <p:nvPr userDrawn="1"/>
        </p:nvSpPr>
        <p:spPr bwMode="auto">
          <a:xfrm>
            <a:off x="12428538" y="5249863"/>
            <a:ext cx="11082337" cy="29962475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86059" name="Line 43"/>
          <p:cNvSpPr>
            <a:spLocks noChangeShapeType="1"/>
          </p:cNvSpPr>
          <p:nvPr userDrawn="1"/>
        </p:nvSpPr>
        <p:spPr bwMode="auto">
          <a:xfrm>
            <a:off x="0" y="4449763"/>
            <a:ext cx="35999738" cy="0"/>
          </a:xfrm>
          <a:prstGeom prst="line">
            <a:avLst/>
          </a:prstGeom>
          <a:ln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IN">
              <a:ln>
                <a:solidFill>
                  <a:sysClr val="windowText" lastClr="000000"/>
                </a:solidFill>
              </a:ln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+mj-lt"/>
          <a:ea typeface="+mj-ea"/>
          <a:cs typeface="+mj-cs"/>
        </a:defRPr>
      </a:lvl1pPr>
      <a:lvl2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2pPr>
      <a:lvl3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3pPr>
      <a:lvl4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4pPr>
      <a:lvl5pPr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5pPr>
      <a:lvl6pPr marL="457200"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6pPr>
      <a:lvl7pPr marL="914400"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7pPr>
      <a:lvl8pPr marL="1371600"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8pPr>
      <a:lvl9pPr marL="1828800" algn="ctr" defTabSz="749300" rtl="0" fontAlgn="base">
        <a:spcBef>
          <a:spcPct val="0"/>
        </a:spcBef>
        <a:spcAft>
          <a:spcPct val="0"/>
        </a:spcAft>
        <a:defRPr sz="7200">
          <a:solidFill>
            <a:srgbClr val="F8F8F8"/>
          </a:solidFill>
          <a:latin typeface="Arial Black" pitchFamily="34" charset="0"/>
        </a:defRPr>
      </a:lvl9pPr>
    </p:titleStyle>
    <p:bodyStyle>
      <a:lvl1pPr marL="280988" indent="-280988" algn="l" defTabSz="749300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06425" indent="-231775" algn="l" defTabSz="749300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938213" indent="-188913" algn="l" defTabSz="749300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12863" indent="-187325" algn="l" defTabSz="749300" rtl="0" fontAlgn="base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16875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1447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6019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0591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5163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ChangeArrowheads="1"/>
          </p:cNvSpPr>
          <p:nvPr userDrawn="1"/>
        </p:nvSpPr>
        <p:spPr bwMode="auto">
          <a:xfrm>
            <a:off x="0" y="0"/>
            <a:ext cx="35999738" cy="46037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27" name="Rectangle 3"/>
          <p:cNvSpPr>
            <a:spLocks noChangeArrowheads="1"/>
          </p:cNvSpPr>
          <p:nvPr userDrawn="1"/>
        </p:nvSpPr>
        <p:spPr bwMode="auto">
          <a:xfrm>
            <a:off x="768350" y="5254625"/>
            <a:ext cx="8180388" cy="299624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28" name="Rectangle 4"/>
          <p:cNvSpPr>
            <a:spLocks noChangeArrowheads="1"/>
          </p:cNvSpPr>
          <p:nvPr userDrawn="1"/>
        </p:nvSpPr>
        <p:spPr bwMode="auto">
          <a:xfrm>
            <a:off x="0" y="4603750"/>
            <a:ext cx="35999738" cy="142875"/>
          </a:xfrm>
          <a:prstGeom prst="rect">
            <a:avLst/>
          </a:prstGeom>
          <a:solidFill>
            <a:srgbClr val="66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29" name="Text Box 5"/>
          <p:cNvSpPr txBox="1">
            <a:spLocks noChangeArrowheads="1"/>
          </p:cNvSpPr>
          <p:nvPr userDrawn="1"/>
        </p:nvSpPr>
        <p:spPr bwMode="auto">
          <a:xfrm>
            <a:off x="500063" y="35482213"/>
            <a:ext cx="2062162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400" b="1">
                <a:solidFill>
                  <a:schemeClr val="bg2"/>
                </a:solidFill>
              </a:rPr>
              <a:t>POSTER TEMPLATE BY:</a:t>
            </a:r>
          </a:p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800" b="1">
                <a:solidFill>
                  <a:schemeClr val="bg2"/>
                </a:solidFill>
              </a:rPr>
              <a:t>www.PosterPresentations.com</a:t>
            </a:r>
          </a:p>
        </p:txBody>
      </p:sp>
      <p:sp>
        <p:nvSpPr>
          <p:cNvPr id="18023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1392238"/>
            <a:ext cx="34386838" cy="240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4857" tIns="37421" rIns="74857" bIns="3742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80231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8350" y="5254625"/>
            <a:ext cx="8180388" cy="2996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4346" tIns="374346" rIns="374346" bIns="3743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0232" name="Rectangle 8"/>
          <p:cNvSpPr>
            <a:spLocks noChangeArrowheads="1"/>
          </p:cNvSpPr>
          <p:nvPr userDrawn="1"/>
        </p:nvSpPr>
        <p:spPr bwMode="auto">
          <a:xfrm>
            <a:off x="0" y="0"/>
            <a:ext cx="35999738" cy="35999738"/>
          </a:xfrm>
          <a:prstGeom prst="rect">
            <a:avLst/>
          </a:prstGeom>
          <a:noFill/>
          <a:ln w="31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33" name="Rectangle 9"/>
          <p:cNvSpPr>
            <a:spLocks noChangeArrowheads="1"/>
          </p:cNvSpPr>
          <p:nvPr userDrawn="1"/>
        </p:nvSpPr>
        <p:spPr bwMode="auto">
          <a:xfrm>
            <a:off x="9424988" y="5254625"/>
            <a:ext cx="17030700" cy="299624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0235" name="Rectangle 11"/>
          <p:cNvSpPr>
            <a:spLocks noChangeArrowheads="1"/>
          </p:cNvSpPr>
          <p:nvPr userDrawn="1"/>
        </p:nvSpPr>
        <p:spPr bwMode="auto">
          <a:xfrm>
            <a:off x="26987500" y="5254625"/>
            <a:ext cx="8186738" cy="299624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+mj-lt"/>
          <a:ea typeface="+mj-ea"/>
          <a:cs typeface="+mj-cs"/>
        </a:defRPr>
      </a:lvl1pPr>
      <a:lvl2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2pPr>
      <a:lvl3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3pPr>
      <a:lvl4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4pPr>
      <a:lvl5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5pPr>
      <a:lvl6pPr marL="4572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6pPr>
      <a:lvl7pPr marL="9144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7pPr>
      <a:lvl8pPr marL="13716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8pPr>
      <a:lvl9pPr marL="18288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9pPr>
    </p:titleStyle>
    <p:bodyStyle>
      <a:lvl1pPr marL="280988" indent="-280988" algn="l" defTabSz="749300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06425" indent="-231775" algn="l" defTabSz="749300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938213" indent="-188913" algn="l" defTabSz="749300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12863" indent="-187325" algn="l" defTabSz="749300" rtl="0" fontAlgn="base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16875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1447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6019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0591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5163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ChangeArrowheads="1"/>
          </p:cNvSpPr>
          <p:nvPr userDrawn="1"/>
        </p:nvSpPr>
        <p:spPr bwMode="auto">
          <a:xfrm>
            <a:off x="0" y="0"/>
            <a:ext cx="35999738" cy="46037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1251" name="Rectangle 3"/>
          <p:cNvSpPr>
            <a:spLocks noChangeArrowheads="1"/>
          </p:cNvSpPr>
          <p:nvPr userDrawn="1"/>
        </p:nvSpPr>
        <p:spPr bwMode="auto">
          <a:xfrm>
            <a:off x="568325" y="5254625"/>
            <a:ext cx="34750375" cy="299624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1252" name="Rectangle 4"/>
          <p:cNvSpPr>
            <a:spLocks noChangeArrowheads="1"/>
          </p:cNvSpPr>
          <p:nvPr userDrawn="1"/>
        </p:nvSpPr>
        <p:spPr bwMode="auto">
          <a:xfrm>
            <a:off x="0" y="4603750"/>
            <a:ext cx="35999738" cy="142875"/>
          </a:xfrm>
          <a:prstGeom prst="rect">
            <a:avLst/>
          </a:prstGeom>
          <a:solidFill>
            <a:srgbClr val="66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  <p:sp>
        <p:nvSpPr>
          <p:cNvPr id="181253" name="Text Box 5"/>
          <p:cNvSpPr txBox="1">
            <a:spLocks noChangeArrowheads="1"/>
          </p:cNvSpPr>
          <p:nvPr userDrawn="1"/>
        </p:nvSpPr>
        <p:spPr bwMode="auto">
          <a:xfrm>
            <a:off x="500063" y="35482213"/>
            <a:ext cx="2062162" cy="26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400" b="1">
                <a:solidFill>
                  <a:schemeClr val="bg2"/>
                </a:solidFill>
              </a:rPr>
              <a:t>POSTER TEMPLATE BY:</a:t>
            </a:r>
          </a:p>
          <a:p>
            <a:pPr eaLnBrk="0" hangingPunct="0">
              <a:lnSpc>
                <a:spcPct val="65000"/>
              </a:lnSpc>
              <a:spcBef>
                <a:spcPct val="50000"/>
              </a:spcBef>
            </a:pPr>
            <a:r>
              <a:rPr lang="en-US" sz="800" b="1">
                <a:solidFill>
                  <a:schemeClr val="bg2"/>
                </a:solidFill>
              </a:rPr>
              <a:t>www.PosterPresentations.com</a:t>
            </a:r>
          </a:p>
        </p:txBody>
      </p:sp>
      <p:sp>
        <p:nvSpPr>
          <p:cNvPr id="18125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787400" y="1392238"/>
            <a:ext cx="34386838" cy="240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4857" tIns="37421" rIns="74857" bIns="3742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81255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8325" y="5254625"/>
            <a:ext cx="34605913" cy="29962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74346" tIns="374346" rIns="374346" bIns="37434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1256" name="Rectangle 8"/>
          <p:cNvSpPr>
            <a:spLocks noChangeArrowheads="1"/>
          </p:cNvSpPr>
          <p:nvPr userDrawn="1"/>
        </p:nvSpPr>
        <p:spPr bwMode="auto">
          <a:xfrm>
            <a:off x="0" y="0"/>
            <a:ext cx="35999738" cy="35999738"/>
          </a:xfrm>
          <a:prstGeom prst="rect">
            <a:avLst/>
          </a:prstGeom>
          <a:noFill/>
          <a:ln w="31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+mj-lt"/>
          <a:ea typeface="+mj-ea"/>
          <a:cs typeface="+mj-cs"/>
        </a:defRPr>
      </a:lvl1pPr>
      <a:lvl2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2pPr>
      <a:lvl3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3pPr>
      <a:lvl4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4pPr>
      <a:lvl5pPr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5pPr>
      <a:lvl6pPr marL="4572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6pPr>
      <a:lvl7pPr marL="9144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7pPr>
      <a:lvl8pPr marL="13716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8pPr>
      <a:lvl9pPr marL="1828800" algn="ctr" defTabSz="749300" rtl="0" fontAlgn="base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 Black" pitchFamily="34" charset="0"/>
        </a:defRPr>
      </a:lvl9pPr>
    </p:titleStyle>
    <p:bodyStyle>
      <a:lvl1pPr marL="280988" indent="-280988" algn="l" defTabSz="749300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06425" indent="-231775" algn="l" defTabSz="749300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938213" indent="-188913" algn="l" defTabSz="749300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312863" indent="-187325" algn="l" defTabSz="749300" rtl="0" fontAlgn="base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16875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1447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6019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0591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516313" indent="-187325" algn="l" defTabSz="749300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5" Type="http://schemas.openxmlformats.org/officeDocument/2006/relationships/image" Target="../media/image1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Relationship Id="rId1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7273513" y="275082"/>
            <a:ext cx="23115590" cy="415872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wrap="square" lIns="74838" tIns="37413" rIns="74838" bIns="37413">
            <a:spAutoFit/>
          </a:bodyPr>
          <a:lstStyle/>
          <a:p>
            <a:pPr algn="ctr" defTabSz="749300" eaLnBrk="1" hangingPunct="1">
              <a:spcBef>
                <a:spcPts val="0"/>
              </a:spcBef>
            </a:pPr>
            <a:r>
              <a:rPr lang="en-IN" sz="6000" b="1" dirty="0">
                <a:latin typeface="Arial Black" pitchFamily="34" charset="0"/>
              </a:rPr>
              <a:t>Low Cost Real-time Room</a:t>
            </a:r>
          </a:p>
          <a:p>
            <a:pPr algn="ctr" defTabSz="749300" eaLnBrk="1" hangingPunct="1">
              <a:spcBef>
                <a:spcPts val="0"/>
              </a:spcBef>
            </a:pPr>
            <a:r>
              <a:rPr lang="en-IN" sz="6000" b="1" dirty="0">
                <a:latin typeface="Arial Black" pitchFamily="34" charset="0"/>
              </a:rPr>
              <a:t>Occupancy Indicating System</a:t>
            </a:r>
            <a:endParaRPr lang="en-US" sz="6000" b="1" dirty="0">
              <a:latin typeface="Arial Black" pitchFamily="34" charset="0"/>
            </a:endParaRPr>
          </a:p>
          <a:p>
            <a:pPr algn="ctr"/>
            <a:r>
              <a:rPr lang="en-GB" sz="4400" b="1" dirty="0">
                <a:latin typeface="Arial" pitchFamily="34" charset="0"/>
                <a:cs typeface="Arial" pitchFamily="34" charset="0"/>
              </a:rPr>
              <a:t>Chirag Shah, </a:t>
            </a:r>
            <a:r>
              <a:rPr lang="en-GB" sz="4400" b="1" dirty="0" err="1">
                <a:latin typeface="Arial" pitchFamily="34" charset="0"/>
                <a:cs typeface="Arial" pitchFamily="34" charset="0"/>
              </a:rPr>
              <a:t>Srijal</a:t>
            </a:r>
            <a:r>
              <a:rPr lang="en-GB" sz="4400" b="1" dirty="0">
                <a:latin typeface="Arial" pitchFamily="34" charset="0"/>
                <a:cs typeface="Arial" pitchFamily="34" charset="0"/>
              </a:rPr>
              <a:t> </a:t>
            </a:r>
            <a:r>
              <a:rPr lang="en-GB" sz="4400" b="1" dirty="0" err="1">
                <a:latin typeface="Arial" pitchFamily="34" charset="0"/>
                <a:cs typeface="Arial" pitchFamily="34" charset="0"/>
              </a:rPr>
              <a:t>Poojari</a:t>
            </a:r>
            <a:r>
              <a:rPr lang="en-GB" sz="4400" b="1" dirty="0">
                <a:latin typeface="Arial" pitchFamily="34" charset="0"/>
                <a:cs typeface="Arial" pitchFamily="34" charset="0"/>
              </a:rPr>
              <a:t>	Guide: </a:t>
            </a:r>
            <a:r>
              <a:rPr lang="en-GB" sz="4400" b="1" dirty="0" err="1">
                <a:latin typeface="Arial" pitchFamily="34" charset="0"/>
                <a:cs typeface="Arial" pitchFamily="34" charset="0"/>
              </a:rPr>
              <a:t>Prof.</a:t>
            </a:r>
            <a:r>
              <a:rPr lang="en-GB" sz="4400" b="1" dirty="0">
                <a:latin typeface="Arial" pitchFamily="34" charset="0"/>
                <a:cs typeface="Arial" pitchFamily="34" charset="0"/>
              </a:rPr>
              <a:t> Priya Deshpande</a:t>
            </a:r>
            <a:endParaRPr lang="en-US" sz="4400" b="1" dirty="0"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2800" dirty="0"/>
              <a:t>Department of Electronics Engineering, Sardar Patel Institute of Technology, Andheri (West), Mumbai-400058</a:t>
            </a:r>
          </a:p>
          <a:p>
            <a:pPr algn="ctr"/>
            <a:r>
              <a:rPr lang="en-US" sz="4400" dirty="0"/>
              <a:t> </a:t>
            </a:r>
            <a:endParaRPr lang="en-US" sz="2800" dirty="0"/>
          </a:p>
          <a:p>
            <a:endParaRPr lang="en-US" sz="2800" b="1" dirty="0">
              <a:solidFill>
                <a:srgbClr val="FFFFFF"/>
              </a:solidFill>
              <a:latin typeface="Arial" charset="0"/>
            </a:endParaRPr>
          </a:p>
        </p:txBody>
      </p:sp>
      <p:sp>
        <p:nvSpPr>
          <p:cNvPr id="2519" name="Text Box 471"/>
          <p:cNvSpPr txBox="1">
            <a:spLocks noChangeArrowheads="1"/>
          </p:cNvSpPr>
          <p:nvPr/>
        </p:nvSpPr>
        <p:spPr bwMode="auto">
          <a:xfrm>
            <a:off x="791210" y="5254625"/>
            <a:ext cx="11083925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Introduction</a:t>
            </a:r>
          </a:p>
        </p:txBody>
      </p:sp>
      <p:sp>
        <p:nvSpPr>
          <p:cNvPr id="2520" name="Text Box 472"/>
          <p:cNvSpPr txBox="1">
            <a:spLocks noChangeArrowheads="1"/>
          </p:cNvSpPr>
          <p:nvPr/>
        </p:nvSpPr>
        <p:spPr bwMode="auto">
          <a:xfrm>
            <a:off x="912653" y="5800059"/>
            <a:ext cx="10841037" cy="361963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</a:t>
            </a:r>
            <a:r>
              <a:rPr lang="en-US" sz="2600" dirty="0">
                <a:latin typeface="+mj-lt"/>
              </a:rPr>
              <a:t>The objective of this project was to tackle a problem faced by corporate environments.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 In a typical corporate environment there exists multiple conference/meeting rooms.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 Anyone can book any meeting room for any time (if the room is available) using a mobile </a:t>
            </a:r>
            <a:r>
              <a:rPr lang="en-US" sz="2600" dirty="0" smtClean="0">
                <a:latin typeface="+mj-lt"/>
              </a:rPr>
              <a:t>app.</a:t>
            </a: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endParaRPr lang="en-GB" sz="2600" dirty="0">
              <a:latin typeface="+mj-lt"/>
            </a:endParaRPr>
          </a:p>
        </p:txBody>
      </p:sp>
      <p:sp>
        <p:nvSpPr>
          <p:cNvPr id="2521" name="Text Box 473"/>
          <p:cNvSpPr txBox="1">
            <a:spLocks noChangeArrowheads="1"/>
          </p:cNvSpPr>
          <p:nvPr/>
        </p:nvSpPr>
        <p:spPr bwMode="auto">
          <a:xfrm>
            <a:off x="791210" y="14394901"/>
            <a:ext cx="11083925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Solution Design</a:t>
            </a:r>
          </a:p>
        </p:txBody>
      </p:sp>
      <p:sp>
        <p:nvSpPr>
          <p:cNvPr id="2609" name="Text Box 561"/>
          <p:cNvSpPr txBox="1">
            <a:spLocks noChangeArrowheads="1"/>
          </p:cNvSpPr>
          <p:nvPr/>
        </p:nvSpPr>
        <p:spPr bwMode="auto">
          <a:xfrm>
            <a:off x="24107091" y="23969013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defPPr>
              <a:defRPr lang="en-US"/>
            </a:defPPr>
            <a:lvl1pPr algn="ctr" defTabSz="749300" eaLnBrk="0" hangingPunct="0">
              <a:spcBef>
                <a:spcPct val="50000"/>
              </a:spcBef>
              <a:defRPr sz="3000" b="1">
                <a:solidFill>
                  <a:srgbClr val="F8F8F8"/>
                </a:solidFill>
                <a:latin typeface="+mj-lt"/>
              </a:defRPr>
            </a:lvl1pPr>
            <a:lvl2pPr marL="374650" defTabSz="749300">
              <a:defRPr>
                <a:latin typeface="Arial" charset="0"/>
              </a:defRPr>
            </a:lvl2pPr>
            <a:lvl3pPr marL="749300" defTabSz="749300">
              <a:defRPr>
                <a:latin typeface="Arial" charset="0"/>
              </a:defRPr>
            </a:lvl3pPr>
            <a:lvl4pPr marL="1125538" defTabSz="749300">
              <a:defRPr>
                <a:latin typeface="Arial" charset="0"/>
              </a:defRPr>
            </a:lvl4pPr>
            <a:lvl5pPr marL="1500188" defTabSz="749300">
              <a:defRPr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latin typeface="Arial" charset="0"/>
              </a:defRPr>
            </a:lvl9pPr>
          </a:lstStyle>
          <a:p>
            <a:r>
              <a:rPr lang="en-US" dirty="0"/>
              <a:t>Conclusions</a:t>
            </a:r>
          </a:p>
        </p:txBody>
      </p:sp>
      <p:sp>
        <p:nvSpPr>
          <p:cNvPr id="2610" name="Text Box 562"/>
          <p:cNvSpPr txBox="1">
            <a:spLocks noChangeArrowheads="1"/>
          </p:cNvSpPr>
          <p:nvPr/>
        </p:nvSpPr>
        <p:spPr bwMode="auto">
          <a:xfrm>
            <a:off x="24135396" y="28529075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References</a:t>
            </a:r>
          </a:p>
        </p:txBody>
      </p:sp>
      <p:sp>
        <p:nvSpPr>
          <p:cNvPr id="2613" name="Text Box 565"/>
          <p:cNvSpPr txBox="1">
            <a:spLocks noChangeArrowheads="1"/>
          </p:cNvSpPr>
          <p:nvPr/>
        </p:nvSpPr>
        <p:spPr bwMode="auto">
          <a:xfrm>
            <a:off x="24231824" y="29257436"/>
            <a:ext cx="10971213" cy="549707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/>
            <a:r>
              <a:rPr lang="en-GB" sz="2800" dirty="0"/>
              <a:t>[1] Sparkfun.com, “nRF24L01+ Transceiver </a:t>
            </a:r>
            <a:r>
              <a:rPr lang="en-GB" sz="2800" dirty="0" err="1"/>
              <a:t>Hookup</a:t>
            </a:r>
            <a:r>
              <a:rPr lang="en-GB" sz="2800" dirty="0"/>
              <a:t> Guide”, [Online]. </a:t>
            </a:r>
            <a:r>
              <a:rPr lang="en-GB" sz="2800" dirty="0" err="1"/>
              <a:t>Available:https</a:t>
            </a:r>
            <a:r>
              <a:rPr lang="en-GB" sz="2800" dirty="0"/>
              <a:t>://learn.sparkfun.com/tutorials/nrf24l01-transceiver-hookup-guide [Accessed: 10-Feb-2018]</a:t>
            </a:r>
          </a:p>
          <a:p>
            <a:pPr algn="just"/>
            <a:r>
              <a:rPr lang="en-GB" sz="2800" dirty="0"/>
              <a:t>[2] geekstips.com, “Internet of Things Project – Communication between ESP8266 modules”, [Online]. Available: https://www.geekstips.com/two-esp8266-communication-talk-each-other/ [Accessed: 10-Feb-2018] </a:t>
            </a:r>
          </a:p>
          <a:p>
            <a:pPr algn="just"/>
            <a:r>
              <a:rPr lang="en-GB" sz="2800" dirty="0"/>
              <a:t>[3] Scargill, “Networking the nef24l01”, [Online]. </a:t>
            </a:r>
            <a:r>
              <a:rPr lang="en-GB" sz="2800" dirty="0" err="1"/>
              <a:t>Available:https</a:t>
            </a:r>
            <a:r>
              <a:rPr lang="en-GB" sz="2800" dirty="0"/>
              <a:t>://scargill.wordpress.com/2013/05/17/networking-the-nrf24l01/ [Accessed: 10-Feb-2018] </a:t>
            </a:r>
            <a:endParaRPr lang="en-US" sz="2600" b="1" dirty="0">
              <a:latin typeface="Arial Narrow" pitchFamily="34" charset="0"/>
            </a:endParaRPr>
          </a:p>
          <a:p>
            <a:pPr algn="just"/>
            <a:endParaRPr lang="en-GB" sz="2800" dirty="0"/>
          </a:p>
        </p:txBody>
      </p:sp>
      <p:sp>
        <p:nvSpPr>
          <p:cNvPr id="117" name="Text Box 474"/>
          <p:cNvSpPr txBox="1">
            <a:spLocks noChangeArrowheads="1"/>
          </p:cNvSpPr>
          <p:nvPr/>
        </p:nvSpPr>
        <p:spPr bwMode="auto">
          <a:xfrm>
            <a:off x="24170863" y="24511214"/>
            <a:ext cx="10818813" cy="3958190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The standby current of the device is only </a:t>
            </a:r>
            <a:r>
              <a:rPr lang="en-US" sz="2600" dirty="0">
                <a:latin typeface="+mj-lt"/>
              </a:rPr>
              <a:t>80uA. </a:t>
            </a:r>
            <a:r>
              <a:rPr lang="en-US" sz="2600" dirty="0" smtClean="0">
                <a:latin typeface="+mj-lt"/>
              </a:rPr>
              <a:t>This significantly improves </a:t>
            </a:r>
            <a:r>
              <a:rPr lang="en-US" sz="2600" dirty="0">
                <a:latin typeface="+mj-lt"/>
              </a:rPr>
              <a:t>the battery </a:t>
            </a:r>
            <a:r>
              <a:rPr lang="en-US" sz="2600" dirty="0" smtClean="0">
                <a:latin typeface="+mj-lt"/>
              </a:rPr>
              <a:t>life.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The cost per device is about 900 Rupees.</a:t>
            </a:r>
            <a:endParaRPr lang="en-US" sz="2600" dirty="0">
              <a:latin typeface="+mj-lt"/>
            </a:endParaRPr>
          </a:p>
          <a:p>
            <a:pPr algn="just"/>
            <a:r>
              <a:rPr lang="en-US" sz="2600" dirty="0" smtClean="0"/>
              <a:t> </a:t>
            </a:r>
          </a:p>
          <a:p>
            <a:pPr algn="just"/>
            <a:r>
              <a:rPr lang="en-US" sz="2600" dirty="0" smtClean="0">
                <a:latin typeface="+mj-lt"/>
              </a:rPr>
              <a:t>Future </a:t>
            </a:r>
            <a:r>
              <a:rPr lang="en-US" sz="2600" dirty="0" smtClean="0">
                <a:latin typeface="+mj-lt"/>
              </a:rPr>
              <a:t>scope </a:t>
            </a:r>
            <a:r>
              <a:rPr lang="en-US" sz="2600" dirty="0" smtClean="0">
                <a:latin typeface="+mj-lt"/>
              </a:rPr>
              <a:t>of this project includes</a:t>
            </a:r>
            <a:endParaRPr lang="en-US" sz="2600" dirty="0" smtClean="0">
              <a:latin typeface="+mj-lt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sz="2600" dirty="0">
                <a:latin typeface="+mj-lt"/>
              </a:rPr>
              <a:t>Testing </a:t>
            </a:r>
            <a:r>
              <a:rPr lang="en-US" sz="2600" dirty="0">
                <a:latin typeface="+mj-lt"/>
              </a:rPr>
              <a:t>with increased number of </a:t>
            </a:r>
            <a:r>
              <a:rPr lang="en-US" sz="2600" dirty="0">
                <a:latin typeface="+mj-lt"/>
              </a:rPr>
              <a:t>nodes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IN" sz="2600" dirty="0">
                <a:latin typeface="+mj-lt"/>
              </a:rPr>
              <a:t>Building a Mobile Application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IN" sz="2600" dirty="0">
                <a:latin typeface="+mj-lt"/>
              </a:rPr>
              <a:t>Implementation at Fractal </a:t>
            </a:r>
            <a:r>
              <a:rPr lang="en-IN" sz="2600" dirty="0" smtClean="0">
                <a:latin typeface="+mj-lt"/>
              </a:rPr>
              <a:t>Analytics</a:t>
            </a:r>
            <a:endParaRPr lang="en-US" sz="2600" dirty="0">
              <a:latin typeface="+mj-lt"/>
            </a:endParaRPr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91211" y="783390"/>
            <a:ext cx="2736849" cy="2664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22860" y="0"/>
            <a:ext cx="35999738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22860" y="0"/>
            <a:ext cx="35999738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1" name="Text Box 473">
            <a:extLst>
              <a:ext uri="{FF2B5EF4-FFF2-40B4-BE49-F238E27FC236}">
                <a16:creationId xmlns="" xmlns:a16="http://schemas.microsoft.com/office/drawing/2014/main" id="{B81FC9C0-506A-4701-B6B2-1810CDBDF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525" y="8968653"/>
            <a:ext cx="11083925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Problem Definition</a:t>
            </a:r>
          </a:p>
        </p:txBody>
      </p:sp>
      <p:sp>
        <p:nvSpPr>
          <p:cNvPr id="52" name="Text Box 472">
            <a:extLst>
              <a:ext uri="{FF2B5EF4-FFF2-40B4-BE49-F238E27FC236}">
                <a16:creationId xmlns="" xmlns:a16="http://schemas.microsoft.com/office/drawing/2014/main" id="{95982AEE-5C90-4F17-9477-54C73089B8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4978" y="9522164"/>
            <a:ext cx="10841037" cy="48507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 Employees require frequent access to these meeting rooms, but lack of real-time knowledge of its availability leads to inconvenient hassle.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 The problem was that anyone could book a meeting room and then not use it. Or if someone wanted to have a meeting without pre-booking the meeting room the he/she would have to go from room to room to check the availability of the rooms. The would create a lot of unnecessary hassle and would lead to </a:t>
            </a:r>
            <a:r>
              <a:rPr lang="en-US" sz="2600" dirty="0" err="1">
                <a:latin typeface="+mj-lt"/>
              </a:rPr>
              <a:t>unoptitmal</a:t>
            </a:r>
            <a:r>
              <a:rPr lang="en-US" sz="2600" dirty="0">
                <a:latin typeface="+mj-lt"/>
              </a:rPr>
              <a:t> utilization of the workspace.</a:t>
            </a:r>
          </a:p>
        </p:txBody>
      </p:sp>
      <p:sp>
        <p:nvSpPr>
          <p:cNvPr id="60" name="Text Box 472">
            <a:extLst>
              <a:ext uri="{FF2B5EF4-FFF2-40B4-BE49-F238E27FC236}">
                <a16:creationId xmlns="" xmlns:a16="http://schemas.microsoft.com/office/drawing/2014/main" id="{EE7868CC-9850-4326-A3AE-448FC57ABF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891" y="14966555"/>
            <a:ext cx="10841037" cy="83593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We </a:t>
            </a:r>
            <a:r>
              <a:rPr lang="en-US" sz="2600" dirty="0">
                <a:latin typeface="+mj-lt"/>
              </a:rPr>
              <a:t>used a PIR sensor to detect occupancy of the </a:t>
            </a:r>
            <a:r>
              <a:rPr lang="en-US" sz="2600" dirty="0" smtClean="0">
                <a:latin typeface="+mj-lt"/>
              </a:rPr>
              <a:t>room.</a:t>
            </a: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The </a:t>
            </a:r>
            <a:r>
              <a:rPr lang="en-US" sz="2600" dirty="0">
                <a:latin typeface="+mj-lt"/>
              </a:rPr>
              <a:t>sensor is connected to an Atmel microcontroller which relays the information to a central device via radio modules configured in a </a:t>
            </a:r>
            <a:r>
              <a:rPr lang="en-US" sz="2600" dirty="0" smtClean="0">
                <a:latin typeface="+mj-lt"/>
              </a:rPr>
              <a:t>tree configuration.</a:t>
            </a: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The </a:t>
            </a:r>
            <a:r>
              <a:rPr lang="en-US" sz="2600" dirty="0">
                <a:latin typeface="+mj-lt"/>
              </a:rPr>
              <a:t>central device </a:t>
            </a:r>
            <a:r>
              <a:rPr lang="en-US" sz="2600" dirty="0" smtClean="0">
                <a:latin typeface="+mj-lt"/>
              </a:rPr>
              <a:t>is connected to a PC and it will </a:t>
            </a:r>
            <a:r>
              <a:rPr lang="en-US" sz="2600" dirty="0">
                <a:latin typeface="+mj-lt"/>
              </a:rPr>
              <a:t>push the data to the </a:t>
            </a:r>
            <a:r>
              <a:rPr lang="en-US" sz="2600" dirty="0" smtClean="0">
                <a:latin typeface="+mj-lt"/>
              </a:rPr>
              <a:t>internet via a python script running on the PC.</a:t>
            </a: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All </a:t>
            </a:r>
            <a:r>
              <a:rPr lang="en-US" sz="2600" dirty="0">
                <a:latin typeface="+mj-lt"/>
              </a:rPr>
              <a:t>the devices are battery </a:t>
            </a:r>
            <a:r>
              <a:rPr lang="en-US" sz="2600" dirty="0" smtClean="0">
                <a:latin typeface="+mj-lt"/>
              </a:rPr>
              <a:t>powered. 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 To reduce the power consumption, we used a low dropout voltage, low quiescent current voltage regulator. This improved the </a:t>
            </a:r>
            <a:r>
              <a:rPr lang="en-US" sz="2600" dirty="0" smtClean="0">
                <a:solidFill>
                  <a:prstClr val="black"/>
                </a:solidFill>
                <a:latin typeface="Arial Black"/>
              </a:rPr>
              <a:t>quiescent current to </a:t>
            </a:r>
            <a:r>
              <a:rPr lang="en-US" sz="2600" dirty="0" smtClean="0">
                <a:solidFill>
                  <a:prstClr val="black"/>
                </a:solidFill>
                <a:latin typeface="Arial Black"/>
              </a:rPr>
              <a:t>20</a:t>
            </a:r>
            <a:r>
              <a:rPr lang="en-US" sz="2600" dirty="0" smtClean="0">
                <a:solidFill>
                  <a:prstClr val="black"/>
                </a:solidFill>
                <a:latin typeface="Arial Black"/>
              </a:rPr>
              <a:t>uA </a:t>
            </a:r>
            <a:r>
              <a:rPr lang="en-US" sz="2600" dirty="0" smtClean="0">
                <a:latin typeface="+mj-lt"/>
              </a:rPr>
              <a:t>compared to 5mA used by a standard voltage regulator like a LM1117. Also the dropout voltage improved to 200mV from a typical 2v.</a:t>
            </a:r>
          </a:p>
          <a:p>
            <a:pPr algn="just"/>
            <a:endParaRPr lang="en-US" sz="2600" dirty="0" smtClean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endParaRPr lang="en-US" sz="2600" dirty="0">
              <a:latin typeface="+mj-lt"/>
            </a:endParaRPr>
          </a:p>
          <a:p>
            <a:pPr algn="just">
              <a:buFont typeface="Wingdings" pitchFamily="2" charset="2"/>
              <a:buChar char="Ø"/>
            </a:pPr>
            <a:endParaRPr lang="en-US" sz="2600" dirty="0">
              <a:latin typeface="+mj-lt"/>
            </a:endParaRPr>
          </a:p>
        </p:txBody>
      </p:sp>
      <p:sp>
        <p:nvSpPr>
          <p:cNvPr id="61" name="Text Box 495">
            <a:extLst>
              <a:ext uri="{FF2B5EF4-FFF2-40B4-BE49-F238E27FC236}">
                <a16:creationId xmlns="" xmlns:a16="http://schemas.microsoft.com/office/drawing/2014/main" id="{16E494E8-71EF-49AA-9C9E-6753DFB184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5396" y="9453292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Results</a:t>
            </a:r>
          </a:p>
        </p:txBody>
      </p:sp>
      <p:sp>
        <p:nvSpPr>
          <p:cNvPr id="65" name="Text Box 495">
            <a:extLst>
              <a:ext uri="{FF2B5EF4-FFF2-40B4-BE49-F238E27FC236}">
                <a16:creationId xmlns="" xmlns:a16="http://schemas.microsoft.com/office/drawing/2014/main" id="{7446E45C-B335-4042-9DBF-538437EA5B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20699" y="5266659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>
                <a:solidFill>
                  <a:srgbClr val="F8F8F8"/>
                </a:solidFill>
                <a:latin typeface="+mj-lt"/>
              </a:rPr>
              <a:t>Highlights</a:t>
            </a:r>
          </a:p>
        </p:txBody>
      </p:sp>
      <p:sp>
        <p:nvSpPr>
          <p:cNvPr id="66" name="Text Box 472">
            <a:extLst>
              <a:ext uri="{FF2B5EF4-FFF2-40B4-BE49-F238E27FC236}">
                <a16:creationId xmlns="" xmlns:a16="http://schemas.microsoft.com/office/drawing/2014/main" id="{0E08127E-C259-440C-B131-0752B63EF0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41349" y="6135630"/>
            <a:ext cx="10841037" cy="27578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We created a complete end-to-end product 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Designed a network of wireless battery </a:t>
            </a:r>
            <a:r>
              <a:rPr lang="en-US" sz="2600" dirty="0">
                <a:latin typeface="+mj-lt"/>
              </a:rPr>
              <a:t>operated </a:t>
            </a:r>
            <a:r>
              <a:rPr lang="en-US" sz="2600" dirty="0" smtClean="0">
                <a:latin typeface="+mj-lt"/>
              </a:rPr>
              <a:t>devices with PCBs </a:t>
            </a:r>
            <a:r>
              <a:rPr lang="en-US" sz="2600" dirty="0">
                <a:latin typeface="+mj-lt"/>
              </a:rPr>
              <a:t>professionally manufactured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3D printed the </a:t>
            </a:r>
            <a:r>
              <a:rPr lang="en-US" sz="2600" dirty="0" smtClean="0">
                <a:latin typeface="+mj-lt"/>
              </a:rPr>
              <a:t>product housing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Designed </a:t>
            </a:r>
            <a:r>
              <a:rPr lang="en-US" sz="2600" dirty="0">
                <a:latin typeface="+mj-lt"/>
              </a:rPr>
              <a:t>the web </a:t>
            </a:r>
            <a:r>
              <a:rPr lang="en-US" sz="2600" dirty="0" smtClean="0">
                <a:latin typeface="+mj-lt"/>
              </a:rPr>
              <a:t>interface</a:t>
            </a:r>
            <a:endParaRPr lang="en-US" sz="2600" dirty="0">
              <a:latin typeface="+mj-lt"/>
            </a:endParaRPr>
          </a:p>
        </p:txBody>
      </p:sp>
      <p:sp>
        <p:nvSpPr>
          <p:cNvPr id="24" name="Text Box 495"/>
          <p:cNvSpPr txBox="1">
            <a:spLocks noChangeArrowheads="1"/>
          </p:cNvSpPr>
          <p:nvPr/>
        </p:nvSpPr>
        <p:spPr bwMode="auto">
          <a:xfrm>
            <a:off x="750970" y="21643066"/>
            <a:ext cx="11082338" cy="5334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txBody>
          <a:bodyPr lIns="74857" tIns="37421" rIns="74857" bIns="37421">
            <a:spAutoFit/>
          </a:bodyPr>
          <a:lstStyle>
            <a:lvl1pPr defTabSz="74930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74930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74930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74930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74930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749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sz="3000" b="1" dirty="0" smtClean="0">
                <a:solidFill>
                  <a:srgbClr val="F8F8F8"/>
                </a:solidFill>
                <a:latin typeface="+mj-lt"/>
              </a:rPr>
              <a:t>Work Done</a:t>
            </a:r>
            <a:endParaRPr lang="en-US" sz="3000" b="1" dirty="0">
              <a:solidFill>
                <a:srgbClr val="F8F8F8"/>
              </a:solidFill>
              <a:latin typeface="+mj-lt"/>
            </a:endParaRPr>
          </a:p>
        </p:txBody>
      </p:sp>
      <p:sp>
        <p:nvSpPr>
          <p:cNvPr id="25" name="Text Box 472">
            <a:extLst>
              <a:ext uri="{FF2B5EF4-FFF2-40B4-BE49-F238E27FC236}">
                <a16:creationId xmlns="" xmlns:a16="http://schemas.microsoft.com/office/drawing/2014/main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613" y="22278070"/>
            <a:ext cx="10841037" cy="19576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Designed the prototype of the circuit on breadboards which included the microcontroller, radio module </a:t>
            </a:r>
            <a:r>
              <a:rPr lang="en-US" sz="2600" dirty="0" smtClean="0">
                <a:latin typeface="+mj-lt"/>
              </a:rPr>
              <a:t>and an OLED display</a:t>
            </a:r>
            <a:endParaRPr lang="en-US" sz="2600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2870712" y="13559707"/>
            <a:ext cx="10082709" cy="3764098"/>
            <a:chOff x="12870712" y="13559707"/>
            <a:chExt cx="10082709" cy="376409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70712" y="13559707"/>
              <a:ext cx="5019222" cy="3764097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35212" y="13559707"/>
              <a:ext cx="5018209" cy="3764098"/>
            </a:xfrm>
            <a:prstGeom prst="rect">
              <a:avLst/>
            </a:prstGeom>
          </p:spPr>
        </p:pic>
      </p:grpSp>
      <p:sp>
        <p:nvSpPr>
          <p:cNvPr id="31" name="Text Box 472">
            <a:extLst>
              <a:ext uri="{FF2B5EF4-FFF2-40B4-BE49-F238E27FC236}">
                <a16:creationId xmlns="" xmlns:a16="http://schemas.microsoft.com/office/drawing/2014/main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4551" y="5290887"/>
            <a:ext cx="10841037" cy="19576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itchFamily="2" charset="2"/>
              <a:buChar char="Ø"/>
            </a:pPr>
            <a:r>
              <a:rPr lang="en-US" sz="2600" dirty="0" smtClean="0">
                <a:latin typeface="+mj-lt"/>
              </a:rPr>
              <a:t>Designed the PCB of the circuit in Eagle and got it manufactured from a PCB prototyping service (PCBway.com)</a:t>
            </a:r>
            <a:endParaRPr lang="en-US" sz="2600" dirty="0">
              <a:latin typeface="+mj-lt"/>
            </a:endParaRPr>
          </a:p>
        </p:txBody>
      </p:sp>
      <p:sp>
        <p:nvSpPr>
          <p:cNvPr id="32" name="Text Box 472">
            <a:extLst>
              <a:ext uri="{FF2B5EF4-FFF2-40B4-BE49-F238E27FC236}">
                <a16:creationId xmlns="" xmlns:a16="http://schemas.microsoft.com/office/drawing/2014/main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4551" y="11842789"/>
            <a:ext cx="7319583" cy="11574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600" dirty="0">
                <a:latin typeface="+mj-lt"/>
              </a:rPr>
              <a:t>We </a:t>
            </a:r>
            <a:r>
              <a:rPr lang="en-US" sz="2600" dirty="0" smtClean="0">
                <a:latin typeface="+mj-lt"/>
              </a:rPr>
              <a:t>assembled the board</a:t>
            </a:r>
            <a:endParaRPr lang="en-US" sz="2600" dirty="0">
              <a:latin typeface="+mj-lt"/>
            </a:endParaRPr>
          </a:p>
        </p:txBody>
      </p:sp>
      <p:sp>
        <p:nvSpPr>
          <p:cNvPr id="33" name="Text Box 472">
            <a:extLst>
              <a:ext uri="{FF2B5EF4-FFF2-40B4-BE49-F238E27FC236}">
                <a16:creationId xmlns="" xmlns:a16="http://schemas.microsoft.com/office/drawing/2014/main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4551" y="17441036"/>
            <a:ext cx="10841037" cy="11574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+mj-lt"/>
              </a:rPr>
              <a:t>We manufactured the housing unit using 3D printing</a:t>
            </a:r>
            <a:endParaRPr lang="en-US" sz="2600" dirty="0"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2484" y="30650652"/>
            <a:ext cx="10114770" cy="41038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1870" y="24116923"/>
            <a:ext cx="6175998" cy="46311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7065" y="10805048"/>
            <a:ext cx="6206602" cy="4655933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12871901" y="18751091"/>
            <a:ext cx="10080330" cy="3762949"/>
            <a:chOff x="12870791" y="18751091"/>
            <a:chExt cx="10080330" cy="376294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70791" y="18751091"/>
              <a:ext cx="5019143" cy="3762949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35212" y="18751091"/>
              <a:ext cx="5015909" cy="3762949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1365" y="20415177"/>
            <a:ext cx="8158002" cy="336092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1365" y="17059134"/>
            <a:ext cx="8158002" cy="3309939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3341873" y="7320100"/>
            <a:ext cx="9315993" cy="4306502"/>
            <a:chOff x="13183762" y="7320100"/>
            <a:chExt cx="9315993" cy="4306502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83762" y="7320100"/>
              <a:ext cx="4428000" cy="4277809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2496" y="7342602"/>
              <a:ext cx="4447259" cy="4284000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/>
        </p:nvSpPr>
        <p:spPr>
          <a:xfrm>
            <a:off x="24241349" y="9962529"/>
            <a:ext cx="364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 algn="just" defTabSz="3600450">
              <a:buFont typeface="Wingdings" pitchFamily="2" charset="2"/>
              <a:buChar char="Ø"/>
            </a:pPr>
            <a:r>
              <a:rPr lang="en-US" sz="2600" dirty="0">
                <a:latin typeface="+mj-lt"/>
              </a:rPr>
              <a:t>The end product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4258634" y="16411335"/>
            <a:ext cx="1076519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2600" dirty="0">
                <a:latin typeface="+mj-lt"/>
              </a:rPr>
              <a:t>Web interface showing the occupancy </a:t>
            </a:r>
            <a:r>
              <a:rPr lang="en-US" sz="2600" dirty="0" smtClean="0">
                <a:latin typeface="+mj-lt"/>
              </a:rPr>
              <a:t>status each room</a:t>
            </a:r>
            <a:endParaRPr lang="en-US" sz="2600" dirty="0">
              <a:latin typeface="+mj-lt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501" y="24595192"/>
            <a:ext cx="8545340" cy="4806754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12779351" y="29534188"/>
            <a:ext cx="9889347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600" dirty="0" smtClean="0">
                <a:latin typeface="+mj-lt"/>
              </a:rPr>
              <a:t>Web interface to show the occupancy status of each room</a:t>
            </a:r>
            <a:endParaRPr lang="en-US" sz="2600" dirty="0">
              <a:latin typeface="+mj-lt"/>
            </a:endParaRPr>
          </a:p>
        </p:txBody>
      </p:sp>
      <p:sp>
        <p:nvSpPr>
          <p:cNvPr id="40" name="Text Box 472">
            <a:extLst>
              <a:ext uri="{FF2B5EF4-FFF2-40B4-BE49-F238E27FC236}">
                <a16:creationId xmlns="" xmlns:a16="http://schemas.microsoft.com/office/drawing/2014/main" id="{F1A52443-3352-4417-A2E2-ACBDAD15BB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4551" y="22775036"/>
            <a:ext cx="10841037" cy="11574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wrap="square" lIns="374995" tIns="374995" rIns="374995" bIns="374995">
            <a:spAutoFit/>
          </a:bodyPr>
          <a:lstStyle>
            <a:lvl1pPr defTabSz="3600450">
              <a:defRPr>
                <a:solidFill>
                  <a:schemeClr val="tx1"/>
                </a:solidFill>
                <a:latin typeface="Arial" charset="0"/>
              </a:defRPr>
            </a:lvl1pPr>
            <a:lvl2pPr marL="374650" defTabSz="3600450">
              <a:defRPr>
                <a:solidFill>
                  <a:schemeClr val="tx1"/>
                </a:solidFill>
                <a:latin typeface="Arial" charset="0"/>
              </a:defRPr>
            </a:lvl2pPr>
            <a:lvl3pPr marL="749300" defTabSz="3600450">
              <a:defRPr>
                <a:solidFill>
                  <a:schemeClr val="tx1"/>
                </a:solidFill>
                <a:latin typeface="Arial" charset="0"/>
              </a:defRPr>
            </a:lvl3pPr>
            <a:lvl4pPr marL="1125538" defTabSz="3600450">
              <a:defRPr>
                <a:solidFill>
                  <a:schemeClr val="tx1"/>
                </a:solidFill>
                <a:latin typeface="Arial" charset="0"/>
              </a:defRPr>
            </a:lvl4pPr>
            <a:lvl5pPr marL="1500188" defTabSz="3600450">
              <a:defRPr>
                <a:solidFill>
                  <a:schemeClr val="tx1"/>
                </a:solidFill>
                <a:latin typeface="Arial" charset="0"/>
              </a:defRPr>
            </a:lvl5pPr>
            <a:lvl6pPr marL="19573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4145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28717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328988" defTabSz="36004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600" dirty="0">
                <a:latin typeface="+mj-lt"/>
              </a:rPr>
              <a:t>Inside the housing of the final product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469" y="29761426"/>
            <a:ext cx="8545340" cy="48067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ustom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AABAC9"/>
        </a:lt1>
        <a:dk2>
          <a:srgbClr val="000000"/>
        </a:dk2>
        <a:lt2>
          <a:srgbClr val="808080"/>
        </a:lt2>
        <a:accent1>
          <a:srgbClr val="D7D7D7"/>
        </a:accent1>
        <a:accent2>
          <a:srgbClr val="003466"/>
        </a:accent2>
        <a:accent3>
          <a:srgbClr val="D2D9E1"/>
        </a:accent3>
        <a:accent4>
          <a:srgbClr val="000000"/>
        </a:accent4>
        <a:accent5>
          <a:srgbClr val="E8E8E8"/>
        </a:accent5>
        <a:accent6>
          <a:srgbClr val="002E5C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603000"/>
        </a:dk1>
        <a:lt1>
          <a:srgbClr val="CF9860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603000"/>
        </a:accent2>
        <a:accent3>
          <a:srgbClr val="E4CAB6"/>
        </a:accent3>
        <a:accent4>
          <a:srgbClr val="512700"/>
        </a:accent4>
        <a:accent5>
          <a:srgbClr val="FFFFE4"/>
        </a:accent5>
        <a:accent6>
          <a:srgbClr val="56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505750"/>
        </a:dk1>
        <a:lt1>
          <a:srgbClr val="FFFFFF"/>
        </a:lt1>
        <a:dk2>
          <a:srgbClr val="000000"/>
        </a:dk2>
        <a:lt2>
          <a:srgbClr val="808080"/>
        </a:lt2>
        <a:accent1>
          <a:srgbClr val="DFDFDF"/>
        </a:accent1>
        <a:accent2>
          <a:srgbClr val="9F3000"/>
        </a:accent2>
        <a:accent3>
          <a:srgbClr val="FFFFFF"/>
        </a:accent3>
        <a:accent4>
          <a:srgbClr val="434943"/>
        </a:accent4>
        <a:accent5>
          <a:srgbClr val="ECECEC"/>
        </a:accent5>
        <a:accent6>
          <a:srgbClr val="90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3A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9F0000"/>
        </a:accent2>
        <a:accent3>
          <a:srgbClr val="FFFFFF"/>
        </a:accent3>
        <a:accent4>
          <a:srgbClr val="300000"/>
        </a:accent4>
        <a:accent5>
          <a:srgbClr val="FFFFE4"/>
        </a:accent5>
        <a:accent6>
          <a:srgbClr val="90000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2336"/>
        </a:dk1>
        <a:lt1>
          <a:srgbClr val="E8F0F8"/>
        </a:lt1>
        <a:dk2>
          <a:srgbClr val="000000"/>
        </a:dk2>
        <a:lt2>
          <a:srgbClr val="808080"/>
        </a:lt2>
        <a:accent1>
          <a:srgbClr val="FFFFEF"/>
        </a:accent1>
        <a:accent2>
          <a:srgbClr val="00679F"/>
        </a:accent2>
        <a:accent3>
          <a:srgbClr val="F2F6FB"/>
        </a:accent3>
        <a:accent4>
          <a:srgbClr val="001C2D"/>
        </a:accent4>
        <a:accent5>
          <a:srgbClr val="FFFFF6"/>
        </a:accent5>
        <a:accent6>
          <a:srgbClr val="005D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2336"/>
        </a:dk1>
        <a:lt1>
          <a:srgbClr val="C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3060"/>
        </a:accent2>
        <a:accent3>
          <a:srgbClr val="E4E4FF"/>
        </a:accent3>
        <a:accent4>
          <a:srgbClr val="001C2D"/>
        </a:accent4>
        <a:accent5>
          <a:srgbClr val="FFFFFF"/>
        </a:accent5>
        <a:accent6>
          <a:srgbClr val="002A56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4B4B4B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434343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0000"/>
        </a:dk1>
        <a:lt1>
          <a:srgbClr val="E3DABB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065290"/>
        </a:accent2>
        <a:accent3>
          <a:srgbClr val="EFEADA"/>
        </a:accent3>
        <a:accent4>
          <a:srgbClr val="000000"/>
        </a:accent4>
        <a:accent5>
          <a:srgbClr val="F3F3F3"/>
        </a:accent5>
        <a:accent6>
          <a:srgbClr val="054982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9">
        <a:dk1>
          <a:srgbClr val="00009F"/>
        </a:dk1>
        <a:lt1>
          <a:srgbClr val="F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60009F"/>
        </a:accent2>
        <a:accent3>
          <a:srgbClr val="FFE4FF"/>
        </a:accent3>
        <a:accent4>
          <a:srgbClr val="000087"/>
        </a:accent4>
        <a:accent5>
          <a:srgbClr val="FFFFFF"/>
        </a:accent5>
        <a:accent6>
          <a:srgbClr val="5600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003000"/>
        </a:dk1>
        <a:lt1>
          <a:srgbClr val="9FCF9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6730"/>
        </a:accent2>
        <a:accent3>
          <a:srgbClr val="CDE4CD"/>
        </a:accent3>
        <a:accent4>
          <a:srgbClr val="002700"/>
        </a:accent4>
        <a:accent5>
          <a:srgbClr val="FFFFFF"/>
        </a:accent5>
        <a:accent6>
          <a:srgbClr val="005D2A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000000"/>
        </a:dk1>
        <a:lt1>
          <a:srgbClr val="FFFFD5"/>
        </a:lt1>
        <a:dk2>
          <a:srgbClr val="000000"/>
        </a:dk2>
        <a:lt2>
          <a:srgbClr val="808080"/>
        </a:lt2>
        <a:accent1>
          <a:srgbClr val="D7DFCF"/>
        </a:accent1>
        <a:accent2>
          <a:srgbClr val="661600"/>
        </a:accent2>
        <a:accent3>
          <a:srgbClr val="FFFFE7"/>
        </a:accent3>
        <a:accent4>
          <a:srgbClr val="000000"/>
        </a:accent4>
        <a:accent5>
          <a:srgbClr val="E8ECE4"/>
        </a:accent5>
        <a:accent6>
          <a:srgbClr val="5C1300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ustom Design">
  <a:themeElements>
    <a:clrScheme name="1_Custom Design 1">
      <a:dk1>
        <a:srgbClr val="000000"/>
      </a:dk1>
      <a:lt1>
        <a:srgbClr val="AABAC9"/>
      </a:lt1>
      <a:dk2>
        <a:srgbClr val="000000"/>
      </a:dk2>
      <a:lt2>
        <a:srgbClr val="808080"/>
      </a:lt2>
      <a:accent1>
        <a:srgbClr val="D7D7D7"/>
      </a:accent1>
      <a:accent2>
        <a:srgbClr val="003466"/>
      </a:accent2>
      <a:accent3>
        <a:srgbClr val="D2D9E1"/>
      </a:accent3>
      <a:accent4>
        <a:srgbClr val="000000"/>
      </a:accent4>
      <a:accent5>
        <a:srgbClr val="E8E8E8"/>
      </a:accent5>
      <a:accent6>
        <a:srgbClr val="002E5C"/>
      </a:accent6>
      <a:hlink>
        <a:srgbClr val="008000"/>
      </a:hlink>
      <a:folHlink>
        <a:srgbClr val="800000"/>
      </a:folHlink>
    </a:clrScheme>
    <a:fontScheme name="1_Custom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</a:objectDefaults>
  <a:extraClrSchemeLst>
    <a:extraClrScheme>
      <a:clrScheme name="1_Custom Design 1">
        <a:dk1>
          <a:srgbClr val="000000"/>
        </a:dk1>
        <a:lt1>
          <a:srgbClr val="AABAC9"/>
        </a:lt1>
        <a:dk2>
          <a:srgbClr val="000000"/>
        </a:dk2>
        <a:lt2>
          <a:srgbClr val="808080"/>
        </a:lt2>
        <a:accent1>
          <a:srgbClr val="D7D7D7"/>
        </a:accent1>
        <a:accent2>
          <a:srgbClr val="003466"/>
        </a:accent2>
        <a:accent3>
          <a:srgbClr val="D2D9E1"/>
        </a:accent3>
        <a:accent4>
          <a:srgbClr val="000000"/>
        </a:accent4>
        <a:accent5>
          <a:srgbClr val="E8E8E8"/>
        </a:accent5>
        <a:accent6>
          <a:srgbClr val="002E5C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2">
        <a:dk1>
          <a:srgbClr val="603000"/>
        </a:dk1>
        <a:lt1>
          <a:srgbClr val="CF9860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603000"/>
        </a:accent2>
        <a:accent3>
          <a:srgbClr val="E4CAB6"/>
        </a:accent3>
        <a:accent4>
          <a:srgbClr val="512700"/>
        </a:accent4>
        <a:accent5>
          <a:srgbClr val="FFFFE4"/>
        </a:accent5>
        <a:accent6>
          <a:srgbClr val="56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3">
        <a:dk1>
          <a:srgbClr val="505750"/>
        </a:dk1>
        <a:lt1>
          <a:srgbClr val="FFFFFF"/>
        </a:lt1>
        <a:dk2>
          <a:srgbClr val="000000"/>
        </a:dk2>
        <a:lt2>
          <a:srgbClr val="808080"/>
        </a:lt2>
        <a:accent1>
          <a:srgbClr val="DFDFDF"/>
        </a:accent1>
        <a:accent2>
          <a:srgbClr val="9F3000"/>
        </a:accent2>
        <a:accent3>
          <a:srgbClr val="FFFFFF"/>
        </a:accent3>
        <a:accent4>
          <a:srgbClr val="434943"/>
        </a:accent4>
        <a:accent5>
          <a:srgbClr val="ECECEC"/>
        </a:accent5>
        <a:accent6>
          <a:srgbClr val="90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4">
        <a:dk1>
          <a:srgbClr val="3A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9F0000"/>
        </a:accent2>
        <a:accent3>
          <a:srgbClr val="FFFFFF"/>
        </a:accent3>
        <a:accent4>
          <a:srgbClr val="300000"/>
        </a:accent4>
        <a:accent5>
          <a:srgbClr val="FFFFE4"/>
        </a:accent5>
        <a:accent6>
          <a:srgbClr val="90000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5">
        <a:dk1>
          <a:srgbClr val="002336"/>
        </a:dk1>
        <a:lt1>
          <a:srgbClr val="E8F0F8"/>
        </a:lt1>
        <a:dk2>
          <a:srgbClr val="000000"/>
        </a:dk2>
        <a:lt2>
          <a:srgbClr val="808080"/>
        </a:lt2>
        <a:accent1>
          <a:srgbClr val="FFFFEF"/>
        </a:accent1>
        <a:accent2>
          <a:srgbClr val="00679F"/>
        </a:accent2>
        <a:accent3>
          <a:srgbClr val="F2F6FB"/>
        </a:accent3>
        <a:accent4>
          <a:srgbClr val="001C2D"/>
        </a:accent4>
        <a:accent5>
          <a:srgbClr val="FFFFF6"/>
        </a:accent5>
        <a:accent6>
          <a:srgbClr val="005D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6">
        <a:dk1>
          <a:srgbClr val="002336"/>
        </a:dk1>
        <a:lt1>
          <a:srgbClr val="C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3060"/>
        </a:accent2>
        <a:accent3>
          <a:srgbClr val="E4E4FF"/>
        </a:accent3>
        <a:accent4>
          <a:srgbClr val="001C2D"/>
        </a:accent4>
        <a:accent5>
          <a:srgbClr val="FFFFFF"/>
        </a:accent5>
        <a:accent6>
          <a:srgbClr val="002A56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4B4B4B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434343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8">
        <a:dk1>
          <a:srgbClr val="000000"/>
        </a:dk1>
        <a:lt1>
          <a:srgbClr val="E3DABB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065290"/>
        </a:accent2>
        <a:accent3>
          <a:srgbClr val="EFEADA"/>
        </a:accent3>
        <a:accent4>
          <a:srgbClr val="000000"/>
        </a:accent4>
        <a:accent5>
          <a:srgbClr val="F3F3F3"/>
        </a:accent5>
        <a:accent6>
          <a:srgbClr val="054982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9">
        <a:dk1>
          <a:srgbClr val="00009F"/>
        </a:dk1>
        <a:lt1>
          <a:srgbClr val="F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60009F"/>
        </a:accent2>
        <a:accent3>
          <a:srgbClr val="FFE4FF"/>
        </a:accent3>
        <a:accent4>
          <a:srgbClr val="000087"/>
        </a:accent4>
        <a:accent5>
          <a:srgbClr val="FFFFFF"/>
        </a:accent5>
        <a:accent6>
          <a:srgbClr val="5600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10">
        <a:dk1>
          <a:srgbClr val="003000"/>
        </a:dk1>
        <a:lt1>
          <a:srgbClr val="9FCF9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6730"/>
        </a:accent2>
        <a:accent3>
          <a:srgbClr val="CDE4CD"/>
        </a:accent3>
        <a:accent4>
          <a:srgbClr val="002700"/>
        </a:accent4>
        <a:accent5>
          <a:srgbClr val="FFFFFF"/>
        </a:accent5>
        <a:accent6>
          <a:srgbClr val="005D2A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11">
        <a:dk1>
          <a:srgbClr val="000000"/>
        </a:dk1>
        <a:lt1>
          <a:srgbClr val="FFFFD5"/>
        </a:lt1>
        <a:dk2>
          <a:srgbClr val="000000"/>
        </a:dk2>
        <a:lt2>
          <a:srgbClr val="808080"/>
        </a:lt2>
        <a:accent1>
          <a:srgbClr val="D7DFCF"/>
        </a:accent1>
        <a:accent2>
          <a:srgbClr val="661600"/>
        </a:accent2>
        <a:accent3>
          <a:srgbClr val="FFFFE7"/>
        </a:accent3>
        <a:accent4>
          <a:srgbClr val="000000"/>
        </a:accent4>
        <a:accent5>
          <a:srgbClr val="E8ECE4"/>
        </a:accent5>
        <a:accent6>
          <a:srgbClr val="5C1300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Custom Design">
  <a:themeElements>
    <a:clrScheme name="2_Custom Design 1">
      <a:dk1>
        <a:srgbClr val="000000"/>
      </a:dk1>
      <a:lt1>
        <a:srgbClr val="AABAC9"/>
      </a:lt1>
      <a:dk2>
        <a:srgbClr val="000000"/>
      </a:dk2>
      <a:lt2>
        <a:srgbClr val="808080"/>
      </a:lt2>
      <a:accent1>
        <a:srgbClr val="D7D7D7"/>
      </a:accent1>
      <a:accent2>
        <a:srgbClr val="003466"/>
      </a:accent2>
      <a:accent3>
        <a:srgbClr val="D2D9E1"/>
      </a:accent3>
      <a:accent4>
        <a:srgbClr val="000000"/>
      </a:accent4>
      <a:accent5>
        <a:srgbClr val="E8E8E8"/>
      </a:accent5>
      <a:accent6>
        <a:srgbClr val="002E5C"/>
      </a:accent6>
      <a:hlink>
        <a:srgbClr val="008000"/>
      </a:hlink>
      <a:folHlink>
        <a:srgbClr val="800000"/>
      </a:folHlink>
    </a:clrScheme>
    <a:fontScheme name="2_Custom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6004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</a:objectDefaults>
  <a:extraClrSchemeLst>
    <a:extraClrScheme>
      <a:clrScheme name="2_Custom Design 1">
        <a:dk1>
          <a:srgbClr val="000000"/>
        </a:dk1>
        <a:lt1>
          <a:srgbClr val="AABAC9"/>
        </a:lt1>
        <a:dk2>
          <a:srgbClr val="000000"/>
        </a:dk2>
        <a:lt2>
          <a:srgbClr val="808080"/>
        </a:lt2>
        <a:accent1>
          <a:srgbClr val="D7D7D7"/>
        </a:accent1>
        <a:accent2>
          <a:srgbClr val="003466"/>
        </a:accent2>
        <a:accent3>
          <a:srgbClr val="D2D9E1"/>
        </a:accent3>
        <a:accent4>
          <a:srgbClr val="000000"/>
        </a:accent4>
        <a:accent5>
          <a:srgbClr val="E8E8E8"/>
        </a:accent5>
        <a:accent6>
          <a:srgbClr val="002E5C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2">
        <a:dk1>
          <a:srgbClr val="603000"/>
        </a:dk1>
        <a:lt1>
          <a:srgbClr val="CF9860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603000"/>
        </a:accent2>
        <a:accent3>
          <a:srgbClr val="E4CAB6"/>
        </a:accent3>
        <a:accent4>
          <a:srgbClr val="512700"/>
        </a:accent4>
        <a:accent5>
          <a:srgbClr val="FFFFE4"/>
        </a:accent5>
        <a:accent6>
          <a:srgbClr val="56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3">
        <a:dk1>
          <a:srgbClr val="505750"/>
        </a:dk1>
        <a:lt1>
          <a:srgbClr val="FFFFFF"/>
        </a:lt1>
        <a:dk2>
          <a:srgbClr val="000000"/>
        </a:dk2>
        <a:lt2>
          <a:srgbClr val="808080"/>
        </a:lt2>
        <a:accent1>
          <a:srgbClr val="DFDFDF"/>
        </a:accent1>
        <a:accent2>
          <a:srgbClr val="9F3000"/>
        </a:accent2>
        <a:accent3>
          <a:srgbClr val="FFFFFF"/>
        </a:accent3>
        <a:accent4>
          <a:srgbClr val="434943"/>
        </a:accent4>
        <a:accent5>
          <a:srgbClr val="ECECEC"/>
        </a:accent5>
        <a:accent6>
          <a:srgbClr val="90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4">
        <a:dk1>
          <a:srgbClr val="3A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9F0000"/>
        </a:accent2>
        <a:accent3>
          <a:srgbClr val="FFFFFF"/>
        </a:accent3>
        <a:accent4>
          <a:srgbClr val="300000"/>
        </a:accent4>
        <a:accent5>
          <a:srgbClr val="FFFFE4"/>
        </a:accent5>
        <a:accent6>
          <a:srgbClr val="90000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5">
        <a:dk1>
          <a:srgbClr val="002336"/>
        </a:dk1>
        <a:lt1>
          <a:srgbClr val="E8F0F8"/>
        </a:lt1>
        <a:dk2>
          <a:srgbClr val="000000"/>
        </a:dk2>
        <a:lt2>
          <a:srgbClr val="808080"/>
        </a:lt2>
        <a:accent1>
          <a:srgbClr val="FFFFEF"/>
        </a:accent1>
        <a:accent2>
          <a:srgbClr val="00679F"/>
        </a:accent2>
        <a:accent3>
          <a:srgbClr val="F2F6FB"/>
        </a:accent3>
        <a:accent4>
          <a:srgbClr val="001C2D"/>
        </a:accent4>
        <a:accent5>
          <a:srgbClr val="FFFFF6"/>
        </a:accent5>
        <a:accent6>
          <a:srgbClr val="005D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6">
        <a:dk1>
          <a:srgbClr val="002336"/>
        </a:dk1>
        <a:lt1>
          <a:srgbClr val="C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3060"/>
        </a:accent2>
        <a:accent3>
          <a:srgbClr val="E4E4FF"/>
        </a:accent3>
        <a:accent4>
          <a:srgbClr val="001C2D"/>
        </a:accent4>
        <a:accent5>
          <a:srgbClr val="FFFFFF"/>
        </a:accent5>
        <a:accent6>
          <a:srgbClr val="002A56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4B4B4B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434343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8">
        <a:dk1>
          <a:srgbClr val="000000"/>
        </a:dk1>
        <a:lt1>
          <a:srgbClr val="E3DABB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065290"/>
        </a:accent2>
        <a:accent3>
          <a:srgbClr val="EFEADA"/>
        </a:accent3>
        <a:accent4>
          <a:srgbClr val="000000"/>
        </a:accent4>
        <a:accent5>
          <a:srgbClr val="F3F3F3"/>
        </a:accent5>
        <a:accent6>
          <a:srgbClr val="054982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9">
        <a:dk1>
          <a:srgbClr val="00009F"/>
        </a:dk1>
        <a:lt1>
          <a:srgbClr val="F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60009F"/>
        </a:accent2>
        <a:accent3>
          <a:srgbClr val="FFE4FF"/>
        </a:accent3>
        <a:accent4>
          <a:srgbClr val="000087"/>
        </a:accent4>
        <a:accent5>
          <a:srgbClr val="FFFFFF"/>
        </a:accent5>
        <a:accent6>
          <a:srgbClr val="5600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10">
        <a:dk1>
          <a:srgbClr val="003000"/>
        </a:dk1>
        <a:lt1>
          <a:srgbClr val="9FCF9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6730"/>
        </a:accent2>
        <a:accent3>
          <a:srgbClr val="CDE4CD"/>
        </a:accent3>
        <a:accent4>
          <a:srgbClr val="002700"/>
        </a:accent4>
        <a:accent5>
          <a:srgbClr val="FFFFFF"/>
        </a:accent5>
        <a:accent6>
          <a:srgbClr val="005D2A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11">
        <a:dk1>
          <a:srgbClr val="000000"/>
        </a:dk1>
        <a:lt1>
          <a:srgbClr val="FFFFD5"/>
        </a:lt1>
        <a:dk2>
          <a:srgbClr val="000000"/>
        </a:dk2>
        <a:lt2>
          <a:srgbClr val="808080"/>
        </a:lt2>
        <a:accent1>
          <a:srgbClr val="D7DFCF"/>
        </a:accent1>
        <a:accent2>
          <a:srgbClr val="661600"/>
        </a:accent2>
        <a:accent3>
          <a:srgbClr val="FFFFE7"/>
        </a:accent3>
        <a:accent4>
          <a:srgbClr val="000000"/>
        </a:accent4>
        <a:accent5>
          <a:srgbClr val="E8ECE4"/>
        </a:accent5>
        <a:accent6>
          <a:srgbClr val="5C1300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8126</TotalTime>
  <Words>517</Words>
  <Application>Microsoft Office PowerPoint</Application>
  <PresentationFormat>Custom</PresentationFormat>
  <Paragraphs>48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Arial Black</vt:lpstr>
      <vt:lpstr>Arial Narrow</vt:lpstr>
      <vt:lpstr>Wingdings</vt:lpstr>
      <vt:lpstr>Custom Design</vt:lpstr>
      <vt:lpstr>1_Custom Design</vt:lpstr>
      <vt:lpstr>2_Custom Design</vt:lpstr>
      <vt:lpstr>PowerPoint Presentation</vt:lpstr>
    </vt:vector>
  </TitlesOfParts>
  <Company>www.PosterPresentations.com</Company>
  <LinksUpToDate>false</LinksUpToDate>
  <SharedDoc>false</SharedDoc>
  <HyperlinkBase>http://www.posterpresentations.com</HyperlinkBase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100cm by 100cm Poster Template</dc:title>
  <dc:subject>Free PowerPoint poster templates</dc:subject>
  <dc:creator>ICONAMMA 2017</dc:creator>
  <cp:keywords>poster presentation, poster design, poster template</cp:keywords>
  <dc:description>Non-authorized printing of this poster template by any commercial printing service other than PosterPresentations.com is strictly prohibited._x000d_
Non-profit educational printing centers are exempt._x000d_
To obtain printing authorization call:_x000d_
1.866.649.3004_x000d_
_x000d_
© 2009</dc:description>
  <cp:lastModifiedBy>Chirag Shah</cp:lastModifiedBy>
  <cp:revision>237</cp:revision>
  <dcterms:created xsi:type="dcterms:W3CDTF">2005-05-18T01:24:28Z</dcterms:created>
  <dcterms:modified xsi:type="dcterms:W3CDTF">2018-05-17T12:35:15Z</dcterms:modified>
  <cp:category>Powerpoint poster templates</cp:category>
</cp:coreProperties>
</file>

<file path=docProps/thumbnail.jpeg>
</file>